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75" r:id="rId4"/>
    <p:sldId id="258" r:id="rId5"/>
    <p:sldId id="259" r:id="rId6"/>
    <p:sldId id="261" r:id="rId7"/>
    <p:sldId id="264" r:id="rId8"/>
    <p:sldId id="270" r:id="rId9"/>
    <p:sldId id="271" r:id="rId10"/>
    <p:sldId id="272" r:id="rId11"/>
    <p:sldId id="269" r:id="rId12"/>
    <p:sldId id="262" r:id="rId13"/>
    <p:sldId id="263" r:id="rId14"/>
    <p:sldId id="274" r:id="rId15"/>
    <p:sldId id="265" r:id="rId16"/>
    <p:sldId id="273" r:id="rId17"/>
    <p:sldId id="267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E1EB"/>
    <a:srgbClr val="38D313"/>
    <a:srgbClr val="99FF33"/>
    <a:srgbClr val="F5E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3E0662B-8DD4-4DB5-8050-ABA0FF24B12E}" type="datetimeFigureOut">
              <a:rPr lang="es-ES" smtClean="0"/>
              <a:t>25/04/2018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4866717-584C-4489-A6D9-8DB48722F70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662B-8DD4-4DB5-8050-ABA0FF24B12E}" type="datetimeFigureOut">
              <a:rPr lang="es-ES" smtClean="0"/>
              <a:t>25/04/2018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6717-584C-4489-A6D9-8DB48722F70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662B-8DD4-4DB5-8050-ABA0FF24B12E}" type="datetimeFigureOut">
              <a:rPr lang="es-ES" smtClean="0"/>
              <a:t>25/04/2018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6717-584C-4489-A6D9-8DB48722F70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662B-8DD4-4DB5-8050-ABA0FF24B12E}" type="datetimeFigureOut">
              <a:rPr lang="es-ES" smtClean="0"/>
              <a:t>25/04/2018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6717-584C-4489-A6D9-8DB48722F701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662B-8DD4-4DB5-8050-ABA0FF24B12E}" type="datetimeFigureOut">
              <a:rPr lang="es-ES" smtClean="0"/>
              <a:t>25/04/2018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6717-584C-4489-A6D9-8DB48722F701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662B-8DD4-4DB5-8050-ABA0FF24B12E}" type="datetimeFigureOut">
              <a:rPr lang="es-ES" smtClean="0"/>
              <a:t>25/04/2018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6717-584C-4489-A6D9-8DB48722F701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662B-8DD4-4DB5-8050-ABA0FF24B12E}" type="datetimeFigureOut">
              <a:rPr lang="es-ES" smtClean="0"/>
              <a:t>25/04/2018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6717-584C-4489-A6D9-8DB48722F701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662B-8DD4-4DB5-8050-ABA0FF24B12E}" type="datetimeFigureOut">
              <a:rPr lang="es-ES" smtClean="0"/>
              <a:t>25/04/2018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6717-584C-4489-A6D9-8DB48722F701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662B-8DD4-4DB5-8050-ABA0FF24B12E}" type="datetimeFigureOut">
              <a:rPr lang="es-ES" smtClean="0"/>
              <a:t>25/04/2018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6717-584C-4489-A6D9-8DB48722F70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43E0662B-8DD4-4DB5-8050-ABA0FF24B12E}" type="datetimeFigureOut">
              <a:rPr lang="es-ES" smtClean="0"/>
              <a:t>25/04/2018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66717-584C-4489-A6D9-8DB48722F701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3E0662B-8DD4-4DB5-8050-ABA0FF24B12E}" type="datetimeFigureOut">
              <a:rPr lang="es-ES" smtClean="0"/>
              <a:t>25/04/2018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4866717-584C-4489-A6D9-8DB48722F701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3E0662B-8DD4-4DB5-8050-ABA0FF24B12E}" type="datetimeFigureOut">
              <a:rPr lang="es-ES" smtClean="0"/>
              <a:t>25/04/2018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4866717-584C-4489-A6D9-8DB48722F701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1124744"/>
            <a:ext cx="4176464" cy="165618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ASIGNACI</a:t>
            </a:r>
            <a: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Ó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 DE TUTORES</a:t>
            </a:r>
            <a:endParaRPr lang="es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627784" y="4077072"/>
            <a:ext cx="5616624" cy="792088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b="1" dirty="0"/>
              <a:t>ING. JERSSON ELIAS QUISPE AMARU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250434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1565412" y="260648"/>
            <a:ext cx="6059016" cy="43204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BO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EJEMPLO DEL LLENADO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704856" cy="2584315"/>
          </a:xfrm>
          <a:prstGeom prst="rect">
            <a:avLst/>
          </a:prstGeom>
          <a:noFill/>
          <a:ln w="28575">
            <a:solidFill>
              <a:srgbClr val="38D31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467544" y="796230"/>
            <a:ext cx="2051720" cy="472530"/>
          </a:xfrm>
          <a:prstGeom prst="roundRect">
            <a:avLst/>
          </a:prstGeom>
          <a:ln>
            <a:solidFill>
              <a:srgbClr val="21E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/>
              <a:t>COORDINACIÓN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7380312" y="4005064"/>
            <a:ext cx="1728192" cy="472530"/>
          </a:xfrm>
          <a:prstGeom prst="roundRect">
            <a:avLst/>
          </a:prstGeom>
          <a:ln>
            <a:solidFill>
              <a:srgbClr val="21E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/>
              <a:t>AVANCES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4477"/>
            <a:ext cx="7525115" cy="2088232"/>
          </a:xfrm>
          <a:prstGeom prst="rect">
            <a:avLst/>
          </a:prstGeom>
          <a:noFill/>
          <a:ln w="28575">
            <a:solidFill>
              <a:srgbClr val="38D31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926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21196" y="966738"/>
            <a:ext cx="8229600" cy="4910534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No es permitido los borrones y repasados en la ficha de seguimiento, en tal caso, debe firmar el tutor a lado como aval. </a:t>
            </a:r>
          </a:p>
          <a:p>
            <a:pPr marL="109728" indent="0">
              <a:buNone/>
            </a:pPr>
            <a:endParaRPr lang="es-ES" dirty="0"/>
          </a:p>
          <a:p>
            <a:pPr marL="109728" indent="0">
              <a:buNone/>
            </a:pPr>
            <a:endParaRPr lang="es-ES" dirty="0"/>
          </a:p>
          <a:p>
            <a:r>
              <a:rPr lang="es-ES" dirty="0"/>
              <a:t>Las reuniones deben estar en el plazo de los 7 días como mínimo y 14 días máximo para programar la reunión, caso contrario no se tomara en cuenta dicha reunión</a:t>
            </a:r>
          </a:p>
          <a:p>
            <a:endParaRPr lang="es-ES" sz="1300" dirty="0"/>
          </a:p>
          <a:p>
            <a:r>
              <a:rPr lang="es-ES" dirty="0"/>
              <a:t>La duración de la reunión es de 1 hora académica, caso contrario se le descontara al docente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50404" y="332656"/>
            <a:ext cx="7571184" cy="634082"/>
          </a:xfrm>
        </p:spPr>
        <p:txBody>
          <a:bodyPr vert="horz" rtlCol="0" anchor="ctr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CONSIDERACIONES A TOMAR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727280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2411760" y="1988840"/>
            <a:ext cx="2458132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099238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255285" cy="70609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ENTREGA DE BORRADORES DE TDI PARA TRIBUNALES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5"/>
            <a:ext cx="2647473" cy="1853231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5" name="4 Más"/>
          <p:cNvSpPr/>
          <p:nvPr/>
        </p:nvSpPr>
        <p:spPr>
          <a:xfrm>
            <a:off x="6012160" y="3500074"/>
            <a:ext cx="682684" cy="612068"/>
          </a:xfrm>
          <a:prstGeom prst="mathPlus">
            <a:avLst/>
          </a:prstGeom>
          <a:solidFill>
            <a:srgbClr val="00B050"/>
          </a:solidFill>
          <a:ln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272" y="1844824"/>
            <a:ext cx="2847904" cy="2664296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8" name="7 Más"/>
          <p:cNvSpPr/>
          <p:nvPr/>
        </p:nvSpPr>
        <p:spPr>
          <a:xfrm>
            <a:off x="2678087" y="3104964"/>
            <a:ext cx="682684" cy="612068"/>
          </a:xfrm>
          <a:prstGeom prst="mathPlus">
            <a:avLst/>
          </a:prstGeom>
          <a:solidFill>
            <a:srgbClr val="00B050"/>
          </a:solidFill>
          <a:ln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60812" y="2426361"/>
            <a:ext cx="3773580" cy="226414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10" name="9 Rectángulo redondeado"/>
          <p:cNvSpPr/>
          <p:nvPr/>
        </p:nvSpPr>
        <p:spPr>
          <a:xfrm>
            <a:off x="683568" y="3717032"/>
            <a:ext cx="1800200" cy="393951"/>
          </a:xfrm>
          <a:prstGeom prst="roundRect">
            <a:avLst/>
          </a:prstGeom>
          <a:ln>
            <a:solidFill>
              <a:srgbClr val="21E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/>
              <a:t>3 anillados 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3360771" y="4653136"/>
            <a:ext cx="2088232" cy="576064"/>
          </a:xfrm>
          <a:prstGeom prst="roundRect">
            <a:avLst/>
          </a:prstGeom>
          <a:ln>
            <a:solidFill>
              <a:srgbClr val="21E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/>
              <a:t>Ficha de Seguimiento 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6598777" y="5642084"/>
            <a:ext cx="2304256" cy="584448"/>
          </a:xfrm>
          <a:prstGeom prst="roundRect">
            <a:avLst/>
          </a:prstGeom>
          <a:ln>
            <a:solidFill>
              <a:srgbClr val="21E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/>
              <a:t>Carta informe del tutor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70701" y="5881463"/>
            <a:ext cx="5885475" cy="70459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b="1" dirty="0"/>
              <a:t>NOTA. Siempre y cuando el tutor avale la suficiencia del trabajo </a:t>
            </a:r>
          </a:p>
        </p:txBody>
      </p:sp>
    </p:spTree>
    <p:extLst>
      <p:ext uri="{BB962C8B-B14F-4D97-AF65-F5344CB8AC3E}">
        <p14:creationId xmlns:p14="http://schemas.microsoft.com/office/powerpoint/2010/main" val="3508367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339752" y="188640"/>
            <a:ext cx="4680520" cy="79695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PRESENTACIÓN FINAL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412776"/>
            <a:ext cx="3496987" cy="292812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4014207" cy="18585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Más"/>
          <p:cNvSpPr/>
          <p:nvPr/>
        </p:nvSpPr>
        <p:spPr>
          <a:xfrm>
            <a:off x="4355976" y="3140968"/>
            <a:ext cx="864096" cy="768188"/>
          </a:xfrm>
          <a:prstGeom prst="mathPlus">
            <a:avLst/>
          </a:prstGeom>
          <a:solidFill>
            <a:srgbClr val="00B050"/>
          </a:solidFill>
          <a:ln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7" name="6 Rectángulo redondeado"/>
          <p:cNvSpPr/>
          <p:nvPr/>
        </p:nvSpPr>
        <p:spPr>
          <a:xfrm>
            <a:off x="1187624" y="4581128"/>
            <a:ext cx="1584176" cy="353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/>
              <a:t>Empastado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6156176" y="3348469"/>
            <a:ext cx="1584176" cy="353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dirty="0"/>
              <a:t>CD o DVD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70701" y="5949280"/>
            <a:ext cx="6173507" cy="70459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b="1" dirty="0"/>
              <a:t>NOTA. Para los que </a:t>
            </a:r>
            <a:r>
              <a:rPr lang="es-BO" b="1" dirty="0" err="1"/>
              <a:t>aprobarón</a:t>
            </a:r>
            <a:r>
              <a:rPr lang="es-BO" b="1" dirty="0"/>
              <a:t> la etapa de Tribunales</a:t>
            </a:r>
          </a:p>
        </p:txBody>
      </p:sp>
    </p:spTree>
    <p:extLst>
      <p:ext uri="{BB962C8B-B14F-4D97-AF65-F5344CB8AC3E}">
        <p14:creationId xmlns:p14="http://schemas.microsoft.com/office/powerpoint/2010/main" val="4127374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755576" y="1700808"/>
            <a:ext cx="7272808" cy="3528392"/>
          </a:xfrm>
        </p:spPr>
        <p:txBody>
          <a:bodyPr>
            <a:normAutofit/>
          </a:bodyPr>
          <a:lstStyle/>
          <a:p>
            <a:r>
              <a:rPr lang="es-BO" dirty="0"/>
              <a:t>Las reuniones  de avance, se realizan mediante contactos vía:</a:t>
            </a:r>
          </a:p>
          <a:p>
            <a:endParaRPr lang="es-BO" sz="1300" dirty="0"/>
          </a:p>
          <a:p>
            <a:pPr lvl="1"/>
            <a:r>
              <a:rPr lang="es-BO" dirty="0"/>
              <a:t>Correo electrónico</a:t>
            </a:r>
          </a:p>
          <a:p>
            <a:pPr lvl="1"/>
            <a:r>
              <a:rPr lang="es-BO" dirty="0"/>
              <a:t>Plataforma virtual</a:t>
            </a:r>
          </a:p>
          <a:p>
            <a:pPr lvl="1"/>
            <a:r>
              <a:rPr lang="es-BO" dirty="0"/>
              <a:t>Comunicación telefónica</a:t>
            </a:r>
          </a:p>
          <a:p>
            <a:pPr lvl="1"/>
            <a:r>
              <a:rPr lang="es-BO" dirty="0"/>
              <a:t>Facebook</a:t>
            </a:r>
          </a:p>
          <a:p>
            <a:pPr lvl="1"/>
            <a:r>
              <a:rPr lang="es-BO" dirty="0"/>
              <a:t>Etc.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85010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BO" sz="36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PARTICIPANTES A  DISTANCIA</a:t>
            </a:r>
          </a:p>
        </p:txBody>
      </p:sp>
    </p:spTree>
    <p:extLst>
      <p:ext uri="{BB962C8B-B14F-4D97-AF65-F5344CB8AC3E}">
        <p14:creationId xmlns:p14="http://schemas.microsoft.com/office/powerpoint/2010/main" val="1706581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COMPROMISO Y OBLIGACIONES DEL GRUPO</a:t>
            </a:r>
          </a:p>
        </p:txBody>
      </p:sp>
      <p:sp>
        <p:nvSpPr>
          <p:cNvPr id="6" name="5 Tarjeta"/>
          <p:cNvSpPr/>
          <p:nvPr/>
        </p:nvSpPr>
        <p:spPr>
          <a:xfrm rot="10800000" flipV="1">
            <a:off x="4928591" y="1844566"/>
            <a:ext cx="3888432" cy="1800203"/>
          </a:xfrm>
          <a:prstGeom prst="flowChartPunchedCar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b="1" dirty="0"/>
              <a:t>La ficha de </a:t>
            </a:r>
            <a:r>
              <a:rPr lang="es-ES" sz="1600" b="1" dirty="0" smtClean="0"/>
              <a:t>seguimiento:</a:t>
            </a:r>
            <a:endParaRPr lang="es-ES" sz="1600" b="1" dirty="0"/>
          </a:p>
          <a:p>
            <a:endParaRPr lang="es-ES" sz="1000" b="1" dirty="0"/>
          </a:p>
          <a:p>
            <a:pPr marL="285750" indent="-285750">
              <a:buFont typeface="Wingdings" pitchFamily="2" charset="2"/>
              <a:buChar char="§"/>
            </a:pPr>
            <a:r>
              <a:rPr lang="es-ES" sz="1600" b="1" dirty="0"/>
              <a:t>Deben llevar al Responsable Académico para su registro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S" sz="1600" b="1" dirty="0"/>
              <a:t>Plazo máximo de 2 días hábiles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s-ES" sz="1600" b="1" dirty="0"/>
              <a:t>Forma alternada</a:t>
            </a:r>
          </a:p>
        </p:txBody>
      </p:sp>
      <p:sp>
        <p:nvSpPr>
          <p:cNvPr id="7" name="6 Tarjeta"/>
          <p:cNvSpPr/>
          <p:nvPr/>
        </p:nvSpPr>
        <p:spPr>
          <a:xfrm flipH="1" flipV="1">
            <a:off x="4892587" y="3897052"/>
            <a:ext cx="3960440" cy="1908212"/>
          </a:xfrm>
          <a:prstGeom prst="flowChartPunchedCar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Tarjeta"/>
          <p:cNvSpPr/>
          <p:nvPr/>
        </p:nvSpPr>
        <p:spPr>
          <a:xfrm rot="10800000" flipH="1">
            <a:off x="917848" y="3897052"/>
            <a:ext cx="3798168" cy="1908212"/>
          </a:xfrm>
          <a:prstGeom prst="flowChartPunchedCar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8 Tarjeta"/>
          <p:cNvSpPr/>
          <p:nvPr/>
        </p:nvSpPr>
        <p:spPr>
          <a:xfrm rot="10800000" flipH="1" flipV="1">
            <a:off x="827584" y="1835446"/>
            <a:ext cx="3888432" cy="1800201"/>
          </a:xfrm>
          <a:prstGeom prst="flowChartPunchedCar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s-ES" sz="1600" b="1" dirty="0"/>
              <a:t>Reuniones de mutuo acuerdo entre el tutor y los participantes</a:t>
            </a:r>
          </a:p>
          <a:p>
            <a:pPr marL="285750" indent="-285750">
              <a:buFontTx/>
              <a:buChar char="-"/>
            </a:pPr>
            <a:r>
              <a:rPr lang="es-ES" sz="1600" b="1" dirty="0"/>
              <a:t>Asisten obligatoria todos a la reunión</a:t>
            </a:r>
          </a:p>
          <a:p>
            <a:pPr marL="285750" indent="-285750">
              <a:buFontTx/>
              <a:buChar char="-"/>
            </a:pPr>
            <a:r>
              <a:rPr lang="es-ES" sz="1600" b="1" dirty="0"/>
              <a:t>Los avances se registran en la ficha de seguimiento</a:t>
            </a:r>
          </a:p>
          <a:p>
            <a:pPr marL="285750" indent="-285750" algn="ctr">
              <a:buFontTx/>
              <a:buChar char="-"/>
            </a:pPr>
            <a:endParaRPr lang="es-ES" sz="1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1043608" y="404111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E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Las reuniones deben estar programadas cada 7 días mínimo a 14 días máximo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5076056" y="4041110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s-ES" b="1" dirty="0">
                <a:solidFill>
                  <a:schemeClr val="bg1"/>
                </a:solidFill>
              </a:rPr>
              <a:t>El trabajo es realizado por todo el grupo, siendo responsables de la calidad y fidelidad de la producción</a:t>
            </a:r>
          </a:p>
        </p:txBody>
      </p:sp>
    </p:spTree>
    <p:extLst>
      <p:ext uri="{BB962C8B-B14F-4D97-AF65-F5344CB8AC3E}">
        <p14:creationId xmlns:p14="http://schemas.microsoft.com/office/powerpoint/2010/main" val="2480904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BO" dirty="0"/>
              <a:t>Enviar una nota dirigida al JEFE del PTAANG (Dr. Roger Arturo </a:t>
            </a:r>
            <a:r>
              <a:rPr lang="es-BO" dirty="0" err="1"/>
              <a:t>Arnez</a:t>
            </a:r>
            <a:r>
              <a:rPr lang="es-BO" dirty="0"/>
              <a:t> </a:t>
            </a:r>
            <a:r>
              <a:rPr lang="es-BO" dirty="0" err="1"/>
              <a:t>Osinaga</a:t>
            </a:r>
            <a:r>
              <a:rPr lang="es-BO" dirty="0"/>
              <a:t> – JEFE PTAANG) que contenga:</a:t>
            </a:r>
          </a:p>
          <a:p>
            <a:pPr lvl="1"/>
            <a:r>
              <a:rPr lang="es-BO" dirty="0"/>
              <a:t>Indicando a quien debe ir dirigida la carta (Grado, Nombre, Cargo y Nombre institución)</a:t>
            </a:r>
          </a:p>
          <a:p>
            <a:pPr lvl="1"/>
            <a:r>
              <a:rPr lang="es-BO" dirty="0"/>
              <a:t>Datos a los que quiere acceder u obtener específicamente.</a:t>
            </a:r>
          </a:p>
          <a:p>
            <a:pPr lvl="1"/>
            <a:r>
              <a:rPr lang="es-BO" dirty="0"/>
              <a:t>Datos de los participantes (Nombre completo, carrera y versión en la que están inscrito en el Programa)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BO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CARTA DE SOLICITUD PARA ACCESO A INFORMACION DE UNA EMPRESA</a:t>
            </a:r>
          </a:p>
        </p:txBody>
      </p:sp>
    </p:spTree>
    <p:extLst>
      <p:ext uri="{BB962C8B-B14F-4D97-AF65-F5344CB8AC3E}">
        <p14:creationId xmlns:p14="http://schemas.microsoft.com/office/powerpoint/2010/main" val="3858109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ES" dirty="0"/>
              <a:t>RECOMENDACIONES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67544" y="1093625"/>
            <a:ext cx="3895270" cy="7511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PROBLEMAS y DESENTENDIMIENTOS INTERNOS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827584" y="4725144"/>
            <a:ext cx="29523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FORMATO DE ELABORACION DE TDI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26244" y="3789040"/>
            <a:ext cx="3265636" cy="7920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INCLUMPLIMIENTO DE PLAZOS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47068" y="1974409"/>
            <a:ext cx="329684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ABANDO DE UN INTEGRANTE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01712" y="2708885"/>
            <a:ext cx="3290168" cy="9361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PROBLEMAS y DESENTENDIMIENTOS CON EL TUTOR</a:t>
            </a:r>
          </a:p>
        </p:txBody>
      </p:sp>
      <p:sp>
        <p:nvSpPr>
          <p:cNvPr id="12" name="11 Multiplicar"/>
          <p:cNvSpPr/>
          <p:nvPr/>
        </p:nvSpPr>
        <p:spPr>
          <a:xfrm>
            <a:off x="3491880" y="3789040"/>
            <a:ext cx="857448" cy="738082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Flecha derecha"/>
          <p:cNvSpPr/>
          <p:nvPr/>
        </p:nvSpPr>
        <p:spPr>
          <a:xfrm rot="859741">
            <a:off x="3941031" y="2540005"/>
            <a:ext cx="1587522" cy="337761"/>
          </a:xfrm>
          <a:prstGeom prst="rightArrow">
            <a:avLst/>
          </a:prstGeom>
          <a:solidFill>
            <a:srgbClr val="38D31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s-E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17 Flecha derecha"/>
          <p:cNvSpPr/>
          <p:nvPr/>
        </p:nvSpPr>
        <p:spPr>
          <a:xfrm rot="239974">
            <a:off x="3789759" y="3219687"/>
            <a:ext cx="1587522" cy="337761"/>
          </a:xfrm>
          <a:prstGeom prst="rightArrow">
            <a:avLst/>
          </a:prstGeom>
          <a:solidFill>
            <a:srgbClr val="38D31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s-E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18 Flecha derecha"/>
          <p:cNvSpPr/>
          <p:nvPr/>
        </p:nvSpPr>
        <p:spPr>
          <a:xfrm rot="20026171">
            <a:off x="4118262" y="4518522"/>
            <a:ext cx="1587522" cy="337761"/>
          </a:xfrm>
          <a:prstGeom prst="rightArrow">
            <a:avLst/>
          </a:prstGeom>
          <a:solidFill>
            <a:srgbClr val="38D31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s-E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19 Flecha derecha"/>
          <p:cNvSpPr/>
          <p:nvPr/>
        </p:nvSpPr>
        <p:spPr>
          <a:xfrm rot="1137851">
            <a:off x="4412839" y="1810465"/>
            <a:ext cx="1587522" cy="337761"/>
          </a:xfrm>
          <a:prstGeom prst="rightArrow">
            <a:avLst/>
          </a:prstGeom>
          <a:solidFill>
            <a:srgbClr val="38D31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s-E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20 Flecha derecha"/>
          <p:cNvSpPr/>
          <p:nvPr/>
        </p:nvSpPr>
        <p:spPr>
          <a:xfrm rot="19716593">
            <a:off x="5178389" y="5217692"/>
            <a:ext cx="1587522" cy="337761"/>
          </a:xfrm>
          <a:prstGeom prst="rightArrow">
            <a:avLst/>
          </a:prstGeom>
          <a:solidFill>
            <a:srgbClr val="38D31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s-E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21 Cara sonriente"/>
          <p:cNvSpPr/>
          <p:nvPr/>
        </p:nvSpPr>
        <p:spPr>
          <a:xfrm>
            <a:off x="5796136" y="1979345"/>
            <a:ext cx="2952328" cy="2835809"/>
          </a:xfrm>
          <a:prstGeom prst="smileyFac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  <a:p>
            <a:pPr algn="ctr"/>
            <a:r>
              <a:rPr lang="es-ES" b="1" dirty="0"/>
              <a:t>RESPONSABLE ACADEMICO PTAANG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3635896" y="5964541"/>
            <a:ext cx="412031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4401040" y="6383436"/>
            <a:ext cx="322778" cy="139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5119862" y="6590580"/>
            <a:ext cx="173475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1866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0642" y="188640"/>
            <a:ext cx="7416942" cy="85496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GUIA DE ELABORACIÓN DE TDI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1151384" y="2564904"/>
            <a:ext cx="6552728" cy="9001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b="1" dirty="0"/>
              <a:t>Debe enmarcarse en el término de referencia elegido, respondiendo al objetivo general y objetivos específicos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1167987" y="1268760"/>
            <a:ext cx="6552728" cy="81420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b="1" dirty="0"/>
              <a:t>El Trabajo Dirigido Interdisciplinario (TDI), es un trabajo práctico a nivel profesional.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1185829" y="3789040"/>
            <a:ext cx="6428349" cy="11972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BO" b="1" dirty="0">
                <a:solidFill>
                  <a:schemeClr val="dk1"/>
                </a:solidFill>
              </a:rPr>
              <a:t>El contenido del TDI, debe ser aporte de cada uno de los integrantes del grupo, todos deben saber el contenido del mismo</a:t>
            </a:r>
          </a:p>
        </p:txBody>
      </p:sp>
    </p:spTree>
    <p:extLst>
      <p:ext uri="{BB962C8B-B14F-4D97-AF65-F5344CB8AC3E}">
        <p14:creationId xmlns:p14="http://schemas.microsoft.com/office/powerpoint/2010/main" val="3615246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6864" cy="70609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CONTENIDO DEL TDI</a:t>
            </a:r>
          </a:p>
        </p:txBody>
      </p:sp>
      <p:sp>
        <p:nvSpPr>
          <p:cNvPr id="6" name="5 Decisión"/>
          <p:cNvSpPr/>
          <p:nvPr/>
        </p:nvSpPr>
        <p:spPr>
          <a:xfrm>
            <a:off x="3203848" y="2708920"/>
            <a:ext cx="3312368" cy="2304256"/>
          </a:xfrm>
          <a:prstGeom prst="flowChartDecision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TDI</a:t>
            </a:r>
          </a:p>
          <a:p>
            <a:pPr algn="ctr"/>
            <a:r>
              <a:rPr lang="es-ES" b="1" dirty="0">
                <a:solidFill>
                  <a:schemeClr val="tx1"/>
                </a:solidFill>
              </a:rPr>
              <a:t>COMPRENDE</a:t>
            </a:r>
          </a:p>
        </p:txBody>
      </p:sp>
      <p:sp>
        <p:nvSpPr>
          <p:cNvPr id="7" name="6 Flecha a la derecha con bandas"/>
          <p:cNvSpPr/>
          <p:nvPr/>
        </p:nvSpPr>
        <p:spPr>
          <a:xfrm rot="872895">
            <a:off x="1230692" y="1978435"/>
            <a:ext cx="2412268" cy="1224136"/>
          </a:xfrm>
          <a:prstGeom prst="stripedRightArrow">
            <a:avLst/>
          </a:prstGeom>
          <a:ln>
            <a:solidFill>
              <a:srgbClr val="21E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s-ES" i="1" dirty="0"/>
              <a:t>Fase diagnostica </a:t>
            </a:r>
          </a:p>
        </p:txBody>
      </p:sp>
      <p:sp>
        <p:nvSpPr>
          <p:cNvPr id="8" name="7 Flecha a la derecha con bandas"/>
          <p:cNvSpPr/>
          <p:nvPr/>
        </p:nvSpPr>
        <p:spPr>
          <a:xfrm rot="20494194" flipH="1">
            <a:off x="5702062" y="1844081"/>
            <a:ext cx="2471569" cy="1224136"/>
          </a:xfrm>
          <a:prstGeom prst="stripedRightArrow">
            <a:avLst/>
          </a:prstGeom>
          <a:ln>
            <a:solidFill>
              <a:srgbClr val="21E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s-ES" i="1" dirty="0"/>
              <a:t>Fase propositiva</a:t>
            </a:r>
          </a:p>
        </p:txBody>
      </p:sp>
      <p:sp>
        <p:nvSpPr>
          <p:cNvPr id="9" name="8 Flecha a la derecha con bandas"/>
          <p:cNvSpPr/>
          <p:nvPr/>
        </p:nvSpPr>
        <p:spPr>
          <a:xfrm rot="20778289">
            <a:off x="1430881" y="4366704"/>
            <a:ext cx="2412268" cy="1224136"/>
          </a:xfrm>
          <a:prstGeom prst="stripedRightArrow">
            <a:avLst/>
          </a:prstGeom>
          <a:ln>
            <a:solidFill>
              <a:srgbClr val="21E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s-ES" i="1" dirty="0"/>
              <a:t>Bibliografía</a:t>
            </a:r>
          </a:p>
        </p:txBody>
      </p:sp>
      <p:sp>
        <p:nvSpPr>
          <p:cNvPr id="10" name="9 Flecha a la derecha con bandas"/>
          <p:cNvSpPr/>
          <p:nvPr/>
        </p:nvSpPr>
        <p:spPr>
          <a:xfrm rot="972549" flipH="1">
            <a:off x="5953767" y="4401109"/>
            <a:ext cx="2471569" cy="1224136"/>
          </a:xfrm>
          <a:prstGeom prst="stripedRightArrow">
            <a:avLst/>
          </a:prstGeom>
          <a:ln>
            <a:solidFill>
              <a:srgbClr val="21E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s-ES" i="1" dirty="0"/>
              <a:t>Síntesis conclusiva</a:t>
            </a:r>
          </a:p>
        </p:txBody>
      </p:sp>
    </p:spTree>
    <p:extLst>
      <p:ext uri="{BB962C8B-B14F-4D97-AF65-F5344CB8AC3E}">
        <p14:creationId xmlns:p14="http://schemas.microsoft.com/office/powerpoint/2010/main" val="389325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971600" y="332656"/>
            <a:ext cx="7456792" cy="100811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CONSIDERRACIONES PARA LA ELABORACION DEL  TDI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971600" y="1556792"/>
            <a:ext cx="7200800" cy="39604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s-ES" sz="2400" b="1" dirty="0">
                <a:solidFill>
                  <a:srgbClr val="002060"/>
                </a:solidFill>
              </a:rPr>
              <a:t>Normas para la elaboración del trabajo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es-ES" b="1" dirty="0">
              <a:solidFill>
                <a:srgbClr val="002060"/>
              </a:solidFill>
            </a:endParaRP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es-ES" b="1" dirty="0"/>
              <a:t>Extensión</a:t>
            </a:r>
            <a:r>
              <a:rPr lang="es-ES" dirty="0"/>
              <a:t>: 80 – 120 </a:t>
            </a:r>
            <a:r>
              <a:rPr lang="es-ES" dirty="0" err="1"/>
              <a:t>pag</a:t>
            </a:r>
            <a:r>
              <a:rPr lang="es-ES" dirty="0"/>
              <a:t>. desde el capitulo 1 hasta la bibliografía</a:t>
            </a:r>
          </a:p>
          <a:p>
            <a:pPr marL="742950" lvl="1" indent="-285750" algn="just">
              <a:buFont typeface="Wingdings" pitchFamily="2" charset="2"/>
              <a:buChar char="Ø"/>
            </a:pPr>
            <a:endParaRPr lang="es-ES" dirty="0"/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es-ES" b="1" dirty="0"/>
              <a:t>Tiempo de elaboración</a:t>
            </a:r>
            <a:r>
              <a:rPr lang="es-ES" dirty="0"/>
              <a:t>: 3 meses a partir del </a:t>
            </a:r>
            <a:r>
              <a:rPr lang="es-ES" dirty="0"/>
              <a:t>7</a:t>
            </a:r>
            <a:r>
              <a:rPr lang="es-ES" dirty="0" smtClean="0"/>
              <a:t> </a:t>
            </a:r>
            <a:r>
              <a:rPr lang="es-ES" dirty="0"/>
              <a:t>de </a:t>
            </a:r>
            <a:r>
              <a:rPr lang="es-ES" dirty="0" smtClean="0"/>
              <a:t>mayo</a:t>
            </a:r>
            <a:r>
              <a:rPr lang="es-ES" dirty="0" smtClean="0"/>
              <a:t> </a:t>
            </a:r>
            <a:r>
              <a:rPr lang="es-ES" dirty="0"/>
              <a:t>de </a:t>
            </a:r>
            <a:r>
              <a:rPr lang="es-ES" dirty="0" smtClean="0"/>
              <a:t>2018 </a:t>
            </a:r>
            <a:r>
              <a:rPr lang="es-ES" dirty="0"/>
              <a:t>al </a:t>
            </a:r>
            <a:r>
              <a:rPr lang="es-ES" dirty="0" smtClean="0"/>
              <a:t>7</a:t>
            </a:r>
            <a:r>
              <a:rPr lang="es-ES" dirty="0" smtClean="0"/>
              <a:t> </a:t>
            </a:r>
            <a:r>
              <a:rPr lang="es-ES" dirty="0"/>
              <a:t>de </a:t>
            </a:r>
            <a:r>
              <a:rPr lang="es-ES" dirty="0" smtClean="0"/>
              <a:t>agosto </a:t>
            </a:r>
            <a:r>
              <a:rPr lang="es-ES" dirty="0"/>
              <a:t>de 2018</a:t>
            </a:r>
          </a:p>
          <a:p>
            <a:pPr marL="742950" lvl="1" indent="-285750" algn="just">
              <a:buFont typeface="Wingdings" pitchFamily="2" charset="2"/>
              <a:buChar char="Ø"/>
            </a:pPr>
            <a:endParaRPr lang="es-ES" dirty="0"/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es-ES" b="1" dirty="0"/>
              <a:t>Reuniones</a:t>
            </a:r>
            <a:r>
              <a:rPr lang="es-ES" dirty="0"/>
              <a:t>: 8 reuniones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es-ES" dirty="0"/>
              <a:t>1 Reunión de coordinación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es-ES" dirty="0"/>
              <a:t>7 Reuniones de avance</a:t>
            </a:r>
          </a:p>
        </p:txBody>
      </p:sp>
    </p:spTree>
    <p:extLst>
      <p:ext uri="{BB962C8B-B14F-4D97-AF65-F5344CB8AC3E}">
        <p14:creationId xmlns:p14="http://schemas.microsoft.com/office/powerpoint/2010/main" val="3973842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017960" y="260648"/>
            <a:ext cx="7632848" cy="54186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ORDEN DEL TDI</a:t>
            </a:r>
          </a:p>
        </p:txBody>
      </p:sp>
      <p:sp>
        <p:nvSpPr>
          <p:cNvPr id="5" name="4 Elipse"/>
          <p:cNvSpPr/>
          <p:nvPr/>
        </p:nvSpPr>
        <p:spPr>
          <a:xfrm>
            <a:off x="5390408" y="3028630"/>
            <a:ext cx="2808312" cy="158417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PRESENTACIÓN Y </a:t>
            </a:r>
          </a:p>
          <a:p>
            <a:pPr algn="ctr"/>
            <a:r>
              <a:rPr lang="es-ES" b="1" dirty="0"/>
              <a:t>REDACCIÓN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394713" y="873822"/>
            <a:ext cx="2520280" cy="64807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/>
              <a:t>1. Portada (caratula tapa dura)</a:t>
            </a:r>
          </a:p>
        </p:txBody>
      </p:sp>
      <p:sp>
        <p:nvSpPr>
          <p:cNvPr id="7" name="6 Rectángulo"/>
          <p:cNvSpPr/>
          <p:nvPr/>
        </p:nvSpPr>
        <p:spPr>
          <a:xfrm>
            <a:off x="992605" y="3797309"/>
            <a:ext cx="2520280" cy="64807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/>
              <a:t>5. Ficha resumen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581481" y="1594587"/>
            <a:ext cx="2520280" cy="6758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/>
              <a:t>2. Portadilla (caratula)</a:t>
            </a:r>
          </a:p>
        </p:txBody>
      </p:sp>
      <p:sp>
        <p:nvSpPr>
          <p:cNvPr id="9" name="8 Rectángulo"/>
          <p:cNvSpPr/>
          <p:nvPr/>
        </p:nvSpPr>
        <p:spPr>
          <a:xfrm>
            <a:off x="976638" y="2341814"/>
            <a:ext cx="2520280" cy="67125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/>
              <a:t>3. Agradecimiento y dedicatoria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708393" y="3126294"/>
            <a:ext cx="2520280" cy="57606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/>
              <a:t>4. Índices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491880" y="6073657"/>
            <a:ext cx="2232248" cy="52369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/>
              <a:t>8. Anexos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552185" y="4483184"/>
            <a:ext cx="2528788" cy="8311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/>
              <a:t>6. Contenido del trabajo (estructura capitular)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2273745" y="5362305"/>
            <a:ext cx="2520280" cy="57606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/>
              <a:t>7. Bibliografía</a:t>
            </a:r>
          </a:p>
        </p:txBody>
      </p:sp>
      <p:sp>
        <p:nvSpPr>
          <p:cNvPr id="23" name="22 Flecha derecha"/>
          <p:cNvSpPr/>
          <p:nvPr/>
        </p:nvSpPr>
        <p:spPr>
          <a:xfrm rot="20871820">
            <a:off x="3899002" y="4002787"/>
            <a:ext cx="1060704" cy="201492"/>
          </a:xfrm>
          <a:prstGeom prst="rightArrow">
            <a:avLst/>
          </a:prstGeom>
          <a:solidFill>
            <a:srgbClr val="99FF3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Flecha derecha"/>
          <p:cNvSpPr/>
          <p:nvPr/>
        </p:nvSpPr>
        <p:spPr>
          <a:xfrm rot="18573514">
            <a:off x="4683884" y="5263993"/>
            <a:ext cx="1060704" cy="201492"/>
          </a:xfrm>
          <a:prstGeom prst="rightArrow">
            <a:avLst/>
          </a:prstGeom>
          <a:solidFill>
            <a:srgbClr val="99FF3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Flecha derecha"/>
          <p:cNvSpPr/>
          <p:nvPr/>
        </p:nvSpPr>
        <p:spPr>
          <a:xfrm rot="1361685">
            <a:off x="3999281" y="2854050"/>
            <a:ext cx="1060704" cy="228953"/>
          </a:xfrm>
          <a:prstGeom prst="rightArrow">
            <a:avLst/>
          </a:prstGeom>
          <a:solidFill>
            <a:srgbClr val="99FF3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Flecha derecha"/>
          <p:cNvSpPr/>
          <p:nvPr/>
        </p:nvSpPr>
        <p:spPr>
          <a:xfrm rot="3024970">
            <a:off x="4978028" y="1768134"/>
            <a:ext cx="1060704" cy="201492"/>
          </a:xfrm>
          <a:prstGeom prst="rightArrow">
            <a:avLst/>
          </a:prstGeom>
          <a:solidFill>
            <a:srgbClr val="99FF3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Flecha derecha"/>
          <p:cNvSpPr/>
          <p:nvPr/>
        </p:nvSpPr>
        <p:spPr>
          <a:xfrm rot="20244919">
            <a:off x="4120997" y="4624196"/>
            <a:ext cx="1060704" cy="201492"/>
          </a:xfrm>
          <a:prstGeom prst="rightArrow">
            <a:avLst/>
          </a:prstGeom>
          <a:solidFill>
            <a:srgbClr val="99FF3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Flecha derecha"/>
          <p:cNvSpPr/>
          <p:nvPr/>
        </p:nvSpPr>
        <p:spPr>
          <a:xfrm rot="17831979">
            <a:off x="5482230" y="5786134"/>
            <a:ext cx="1060704" cy="176373"/>
          </a:xfrm>
          <a:prstGeom prst="rightArrow">
            <a:avLst/>
          </a:prstGeom>
          <a:solidFill>
            <a:srgbClr val="99FF3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Flecha derecha"/>
          <p:cNvSpPr/>
          <p:nvPr/>
        </p:nvSpPr>
        <p:spPr>
          <a:xfrm>
            <a:off x="3878813" y="3430125"/>
            <a:ext cx="1060704" cy="201492"/>
          </a:xfrm>
          <a:prstGeom prst="rightArrow">
            <a:avLst/>
          </a:prstGeom>
          <a:solidFill>
            <a:srgbClr val="99FF3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Flecha derecha"/>
          <p:cNvSpPr/>
          <p:nvPr/>
        </p:nvSpPr>
        <p:spPr>
          <a:xfrm rot="2397324">
            <a:off x="4464678" y="2231187"/>
            <a:ext cx="1060704" cy="201492"/>
          </a:xfrm>
          <a:prstGeom prst="rightArrow">
            <a:avLst/>
          </a:prstGeom>
          <a:solidFill>
            <a:srgbClr val="99FF3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6432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60913" y="254200"/>
            <a:ext cx="8229600" cy="73149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NORMAS PARA LA ELABORACIÓN DE TDI</a:t>
            </a:r>
          </a:p>
        </p:txBody>
      </p:sp>
      <p:sp>
        <p:nvSpPr>
          <p:cNvPr id="6" name="5 Flecha derecha"/>
          <p:cNvSpPr/>
          <p:nvPr/>
        </p:nvSpPr>
        <p:spPr>
          <a:xfrm rot="1558765">
            <a:off x="1531168" y="1235902"/>
            <a:ext cx="3029514" cy="1281067"/>
          </a:xfrm>
          <a:prstGeom prst="rightArrow">
            <a:avLst/>
          </a:prstGeom>
          <a:gradFill flip="none" rotWithShape="1">
            <a:gsLst>
              <a:gs pos="21000">
                <a:schemeClr val="accent1">
                  <a:shade val="15000"/>
                  <a:satMod val="180000"/>
                </a:schemeClr>
              </a:gs>
              <a:gs pos="46000">
                <a:schemeClr val="accent1">
                  <a:shade val="45000"/>
                  <a:satMod val="170000"/>
                </a:schemeClr>
              </a:gs>
              <a:gs pos="64000">
                <a:schemeClr val="accent1">
                  <a:tint val="99000"/>
                  <a:shade val="65000"/>
                  <a:satMod val="155000"/>
                </a:schemeClr>
              </a:gs>
              <a:gs pos="95000">
                <a:schemeClr val="accent1">
                  <a:tint val="95500"/>
                  <a:shade val="100000"/>
                  <a:satMod val="155000"/>
                  <a:lumMod val="20000"/>
                  <a:lumOff val="80000"/>
                </a:schemeClr>
              </a:gs>
              <a:gs pos="80000">
                <a:schemeClr val="accent1">
                  <a:tint val="95500"/>
                  <a:shade val="100000"/>
                  <a:satMod val="155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Letra: Times New </a:t>
            </a:r>
            <a:r>
              <a:rPr lang="es-ES" dirty="0" err="1"/>
              <a:t>Roman</a:t>
            </a:r>
            <a:r>
              <a:rPr lang="es-ES" dirty="0"/>
              <a:t> 12</a:t>
            </a:r>
          </a:p>
        </p:txBody>
      </p:sp>
      <p:sp>
        <p:nvSpPr>
          <p:cNvPr id="7" name="6 Flecha derecha"/>
          <p:cNvSpPr/>
          <p:nvPr/>
        </p:nvSpPr>
        <p:spPr>
          <a:xfrm rot="16594016">
            <a:off x="3821191" y="4981335"/>
            <a:ext cx="2240555" cy="1241475"/>
          </a:xfrm>
          <a:prstGeom prst="rightArrow">
            <a:avLst/>
          </a:prstGeom>
          <a:gradFill flip="none" rotWithShape="1">
            <a:gsLst>
              <a:gs pos="21000">
                <a:schemeClr val="accent1">
                  <a:shade val="15000"/>
                  <a:satMod val="180000"/>
                </a:schemeClr>
              </a:gs>
              <a:gs pos="46000">
                <a:schemeClr val="accent1">
                  <a:shade val="45000"/>
                  <a:satMod val="170000"/>
                </a:schemeClr>
              </a:gs>
              <a:gs pos="64000">
                <a:schemeClr val="accent1">
                  <a:tint val="99000"/>
                  <a:shade val="65000"/>
                  <a:satMod val="155000"/>
                </a:schemeClr>
              </a:gs>
              <a:gs pos="95000">
                <a:schemeClr val="accent1">
                  <a:tint val="95500"/>
                  <a:shade val="100000"/>
                  <a:satMod val="155000"/>
                  <a:lumMod val="20000"/>
                  <a:lumOff val="80000"/>
                </a:schemeClr>
              </a:gs>
              <a:gs pos="80000">
                <a:schemeClr val="accent1">
                  <a:tint val="95500"/>
                  <a:shade val="100000"/>
                  <a:satMod val="155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Espacio Interlinear: 1.5</a:t>
            </a:r>
          </a:p>
        </p:txBody>
      </p:sp>
      <p:sp>
        <p:nvSpPr>
          <p:cNvPr id="8" name="7 Flecha derecha"/>
          <p:cNvSpPr/>
          <p:nvPr/>
        </p:nvSpPr>
        <p:spPr>
          <a:xfrm rot="8407440" flipV="1">
            <a:off x="5436987" y="1260303"/>
            <a:ext cx="2555440" cy="1189032"/>
          </a:xfrm>
          <a:prstGeom prst="rightArrow">
            <a:avLst/>
          </a:prstGeom>
          <a:gradFill flip="none" rotWithShape="1">
            <a:gsLst>
              <a:gs pos="21000">
                <a:schemeClr val="accent1">
                  <a:shade val="15000"/>
                  <a:satMod val="180000"/>
                </a:schemeClr>
              </a:gs>
              <a:gs pos="46000">
                <a:schemeClr val="accent1">
                  <a:shade val="45000"/>
                  <a:satMod val="170000"/>
                </a:schemeClr>
              </a:gs>
              <a:gs pos="64000">
                <a:schemeClr val="accent1">
                  <a:tint val="99000"/>
                  <a:shade val="65000"/>
                  <a:satMod val="155000"/>
                </a:schemeClr>
              </a:gs>
              <a:gs pos="95000">
                <a:schemeClr val="accent1">
                  <a:tint val="95500"/>
                  <a:shade val="100000"/>
                  <a:satMod val="155000"/>
                  <a:lumMod val="20000"/>
                  <a:lumOff val="80000"/>
                </a:schemeClr>
              </a:gs>
              <a:gs pos="80000">
                <a:schemeClr val="accent1">
                  <a:tint val="95500"/>
                  <a:shade val="100000"/>
                  <a:satMod val="155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Margen Superior e Inferior : 2.5 cm</a:t>
            </a:r>
          </a:p>
        </p:txBody>
      </p:sp>
      <p:sp>
        <p:nvSpPr>
          <p:cNvPr id="9" name="8 Flecha derecha"/>
          <p:cNvSpPr/>
          <p:nvPr/>
        </p:nvSpPr>
        <p:spPr>
          <a:xfrm rot="12209557" flipV="1">
            <a:off x="5994681" y="3701501"/>
            <a:ext cx="2736881" cy="1195977"/>
          </a:xfrm>
          <a:prstGeom prst="rightArrow">
            <a:avLst/>
          </a:prstGeom>
          <a:gradFill flip="none" rotWithShape="1">
            <a:gsLst>
              <a:gs pos="21000">
                <a:schemeClr val="accent1">
                  <a:shade val="15000"/>
                  <a:satMod val="180000"/>
                </a:schemeClr>
              </a:gs>
              <a:gs pos="46000">
                <a:schemeClr val="accent1">
                  <a:shade val="45000"/>
                  <a:satMod val="170000"/>
                </a:schemeClr>
              </a:gs>
              <a:gs pos="64000">
                <a:schemeClr val="accent1">
                  <a:tint val="99000"/>
                  <a:shade val="65000"/>
                  <a:satMod val="155000"/>
                </a:schemeClr>
              </a:gs>
              <a:gs pos="95000">
                <a:schemeClr val="accent1">
                  <a:tint val="95500"/>
                  <a:shade val="100000"/>
                  <a:satMod val="155000"/>
                  <a:lumMod val="20000"/>
                  <a:lumOff val="80000"/>
                </a:schemeClr>
              </a:gs>
              <a:gs pos="80000">
                <a:schemeClr val="accent1">
                  <a:tint val="95500"/>
                  <a:shade val="100000"/>
                  <a:satMod val="155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Margen Derecho: 2.5 cm</a:t>
            </a:r>
          </a:p>
        </p:txBody>
      </p:sp>
      <p:sp>
        <p:nvSpPr>
          <p:cNvPr id="12" name="11 Estrella de 5 puntas"/>
          <p:cNvSpPr/>
          <p:nvPr/>
        </p:nvSpPr>
        <p:spPr>
          <a:xfrm>
            <a:off x="3275856" y="1892595"/>
            <a:ext cx="3558555" cy="2802581"/>
          </a:xfrm>
          <a:prstGeom prst="star5">
            <a:avLst/>
          </a:prstGeom>
          <a:gradFill flip="none" rotWithShape="1">
            <a:gsLst>
              <a:gs pos="0">
                <a:schemeClr val="accent2">
                  <a:shade val="15000"/>
                  <a:satMod val="180000"/>
                  <a:lumMod val="30000"/>
                  <a:lumOff val="70000"/>
                </a:schemeClr>
              </a:gs>
              <a:gs pos="10000">
                <a:schemeClr val="accent2">
                  <a:shade val="45000"/>
                  <a:satMod val="170000"/>
                </a:schemeClr>
              </a:gs>
              <a:gs pos="27000">
                <a:schemeClr val="accent2">
                  <a:tint val="99000"/>
                  <a:shade val="65000"/>
                  <a:satMod val="155000"/>
                </a:schemeClr>
              </a:gs>
              <a:gs pos="49000">
                <a:schemeClr val="accent2">
                  <a:tint val="95500"/>
                  <a:shade val="100000"/>
                  <a:satMod val="155000"/>
                  <a:lumMod val="47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FORMATO</a:t>
            </a:r>
          </a:p>
        </p:txBody>
      </p:sp>
      <p:sp>
        <p:nvSpPr>
          <p:cNvPr id="11" name="5 Flecha derecha">
            <a:extLst>
              <a:ext uri="{FF2B5EF4-FFF2-40B4-BE49-F238E27FC236}">
                <a16:creationId xmlns="" xmlns:a16="http://schemas.microsoft.com/office/drawing/2014/main" id="{8C0A6E9D-4EF5-4488-94A8-1CE4445DA877}"/>
              </a:ext>
            </a:extLst>
          </p:cNvPr>
          <p:cNvSpPr/>
          <p:nvPr/>
        </p:nvSpPr>
        <p:spPr>
          <a:xfrm rot="20312519">
            <a:off x="1034530" y="3718591"/>
            <a:ext cx="3029514" cy="1185938"/>
          </a:xfrm>
          <a:prstGeom prst="rightArrow">
            <a:avLst/>
          </a:prstGeom>
          <a:gradFill flip="none" rotWithShape="1">
            <a:gsLst>
              <a:gs pos="21000">
                <a:schemeClr val="accent1">
                  <a:shade val="15000"/>
                  <a:satMod val="180000"/>
                </a:schemeClr>
              </a:gs>
              <a:gs pos="46000">
                <a:schemeClr val="accent1">
                  <a:shade val="45000"/>
                  <a:satMod val="170000"/>
                </a:schemeClr>
              </a:gs>
              <a:gs pos="64000">
                <a:schemeClr val="accent1">
                  <a:tint val="99000"/>
                  <a:shade val="65000"/>
                  <a:satMod val="155000"/>
                </a:schemeClr>
              </a:gs>
              <a:gs pos="95000">
                <a:schemeClr val="accent1">
                  <a:tint val="95500"/>
                  <a:shade val="100000"/>
                  <a:satMod val="155000"/>
                  <a:lumMod val="20000"/>
                  <a:lumOff val="80000"/>
                </a:schemeClr>
              </a:gs>
              <a:gs pos="80000">
                <a:schemeClr val="accent1">
                  <a:tint val="95500"/>
                  <a:shade val="100000"/>
                  <a:satMod val="155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Margen Izquierdo:</a:t>
            </a:r>
          </a:p>
          <a:p>
            <a:pPr algn="ctr"/>
            <a:r>
              <a:rPr lang="es-ES" dirty="0"/>
              <a:t>3.5 cm</a:t>
            </a:r>
          </a:p>
        </p:txBody>
      </p:sp>
    </p:spTree>
    <p:extLst>
      <p:ext uri="{BB962C8B-B14F-4D97-AF65-F5344CB8AC3E}">
        <p14:creationId xmlns:p14="http://schemas.microsoft.com/office/powerpoint/2010/main" val="2577882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851104" cy="93610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6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FICHA DE SEGUIMIENTO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1078219" y="1268760"/>
            <a:ext cx="6984776" cy="4752528"/>
          </a:xfrm>
          <a:prstGeom prst="roundRect">
            <a:avLst>
              <a:gd name="adj" fmla="val 419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atribución</a:t>
            </a:r>
            <a:r>
              <a:rPr lang="en-US" dirty="0"/>
              <a:t> del </a:t>
            </a:r>
            <a:r>
              <a:rPr lang="en-US" dirty="0" err="1"/>
              <a:t>Docente</a:t>
            </a:r>
            <a:r>
              <a:rPr lang="en-US" dirty="0"/>
              <a:t>, </a:t>
            </a:r>
            <a:r>
              <a:rPr lang="en-US" dirty="0" err="1"/>
              <a:t>llenar</a:t>
            </a:r>
            <a:r>
              <a:rPr lang="en-US" dirty="0"/>
              <a:t> la </a:t>
            </a:r>
            <a:r>
              <a:rPr lang="en-US" dirty="0" err="1"/>
              <a:t>ficha</a:t>
            </a:r>
            <a:r>
              <a:rPr lang="en-US" dirty="0"/>
              <a:t> de </a:t>
            </a:r>
            <a:r>
              <a:rPr lang="en-US" dirty="0" err="1"/>
              <a:t>seguimiento</a:t>
            </a:r>
            <a:r>
              <a:rPr lang="en-US" dirty="0"/>
              <a:t> en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reunión</a:t>
            </a:r>
            <a:r>
              <a:rPr lang="en-US" dirty="0"/>
              <a:t>.</a:t>
            </a:r>
          </a:p>
          <a:p>
            <a:endParaRPr lang="en-US" sz="10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La </a:t>
            </a:r>
            <a:r>
              <a:rPr lang="en-US" dirty="0" err="1"/>
              <a:t>primera</a:t>
            </a:r>
            <a:r>
              <a:rPr lang="en-US" dirty="0"/>
              <a:t> reunion </a:t>
            </a:r>
            <a:r>
              <a:rPr lang="en-US" dirty="0" err="1"/>
              <a:t>es</a:t>
            </a:r>
            <a:r>
              <a:rPr lang="en-US" dirty="0"/>
              <a:t> de </a:t>
            </a:r>
            <a:r>
              <a:rPr lang="en-US" dirty="0" err="1"/>
              <a:t>Coordinación</a:t>
            </a:r>
            <a:r>
              <a:rPr lang="en-US" dirty="0"/>
              <a:t>, se </a:t>
            </a: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entregar</a:t>
            </a:r>
            <a:r>
              <a:rPr lang="en-US" dirty="0"/>
              <a:t> el </a:t>
            </a:r>
            <a:r>
              <a:rPr lang="en-US" dirty="0" err="1"/>
              <a:t>perfil</a:t>
            </a:r>
            <a:r>
              <a:rPr lang="en-US" dirty="0"/>
              <a:t> para </a:t>
            </a:r>
            <a:r>
              <a:rPr lang="en-US" dirty="0" err="1"/>
              <a:t>su</a:t>
            </a:r>
            <a:r>
              <a:rPr lang="en-US" dirty="0"/>
              <a:t> revision (</a:t>
            </a:r>
            <a:r>
              <a:rPr lang="en-US" dirty="0" err="1"/>
              <a:t>ajustar</a:t>
            </a:r>
            <a:r>
              <a:rPr lang="en-US" dirty="0"/>
              <a:t> de </a:t>
            </a:r>
            <a:r>
              <a:rPr lang="en-US" dirty="0" err="1"/>
              <a:t>acuerdo</a:t>
            </a:r>
            <a:r>
              <a:rPr lang="en-US" dirty="0"/>
              <a:t> a las </a:t>
            </a:r>
            <a:r>
              <a:rPr lang="en-US" dirty="0" err="1"/>
              <a:t>sugerencias</a:t>
            </a:r>
            <a:r>
              <a:rPr lang="en-US" dirty="0"/>
              <a:t> del tutor) y el </a:t>
            </a:r>
            <a:r>
              <a:rPr lang="en-US" dirty="0" err="1"/>
              <a:t>términos</a:t>
            </a:r>
            <a:r>
              <a:rPr lang="en-US" dirty="0"/>
              <a:t> de </a:t>
            </a:r>
            <a:r>
              <a:rPr lang="en-US" dirty="0" err="1"/>
              <a:t>referencia</a:t>
            </a:r>
            <a:r>
              <a:rPr lang="en-US" dirty="0"/>
              <a:t>, </a:t>
            </a:r>
            <a:r>
              <a:rPr lang="en-US" dirty="0" err="1"/>
              <a:t>planificar</a:t>
            </a:r>
            <a:r>
              <a:rPr lang="en-US" dirty="0"/>
              <a:t> la forma de </a:t>
            </a:r>
            <a:r>
              <a:rPr lang="en-US" dirty="0" err="1"/>
              <a:t>trabajo</a:t>
            </a:r>
            <a:r>
              <a:rPr lang="en-US" dirty="0"/>
              <a:t> y la </a:t>
            </a:r>
            <a:r>
              <a:rPr lang="en-US" dirty="0" err="1"/>
              <a:t>frecuencia</a:t>
            </a:r>
            <a:r>
              <a:rPr lang="en-US" dirty="0"/>
              <a:t> de las </a:t>
            </a:r>
            <a:r>
              <a:rPr lang="en-US" dirty="0" err="1"/>
              <a:t>reuniones</a:t>
            </a:r>
            <a:r>
              <a:rPr lang="en-US" dirty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0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Las 7 </a:t>
            </a:r>
            <a:r>
              <a:rPr lang="en-US" dirty="0" err="1"/>
              <a:t>reuniones</a:t>
            </a:r>
            <a:r>
              <a:rPr lang="en-US" dirty="0"/>
              <a:t> </a:t>
            </a:r>
            <a:r>
              <a:rPr lang="en-US" dirty="0" err="1"/>
              <a:t>restantes</a:t>
            </a:r>
            <a:r>
              <a:rPr lang="en-US" dirty="0"/>
              <a:t> son de </a:t>
            </a:r>
            <a:r>
              <a:rPr lang="en-US" dirty="0" err="1"/>
              <a:t>avance</a:t>
            </a:r>
            <a:endParaRPr lang="en-US" dirty="0"/>
          </a:p>
          <a:p>
            <a:endParaRPr lang="en-US" sz="10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Las </a:t>
            </a:r>
            <a:r>
              <a:rPr lang="en-US" dirty="0" err="1"/>
              <a:t>reuniones</a:t>
            </a:r>
            <a:r>
              <a:rPr lang="en-US" dirty="0"/>
              <a:t> </a:t>
            </a:r>
            <a:r>
              <a:rPr lang="en-US" dirty="0" err="1"/>
              <a:t>deben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programadas</a:t>
            </a:r>
            <a:r>
              <a:rPr lang="en-US" dirty="0"/>
              <a:t> en el </a:t>
            </a:r>
            <a:r>
              <a:rPr lang="en-US" dirty="0" err="1"/>
              <a:t>rango</a:t>
            </a:r>
            <a:r>
              <a:rPr lang="en-US" dirty="0"/>
              <a:t> de 7 a 14 </a:t>
            </a:r>
            <a:r>
              <a:rPr lang="en-US" dirty="0" err="1"/>
              <a:t>días</a:t>
            </a:r>
            <a:r>
              <a:rPr lang="en-US" dirty="0"/>
              <a:t> </a:t>
            </a:r>
            <a:r>
              <a:rPr lang="en-US" dirty="0" err="1"/>
              <a:t>maximo</a:t>
            </a:r>
            <a:r>
              <a:rPr lang="en-US" dirty="0"/>
              <a:t>.</a:t>
            </a:r>
          </a:p>
          <a:p>
            <a:endParaRPr lang="en-US" sz="10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Deben </a:t>
            </a:r>
            <a:r>
              <a:rPr lang="en-US" dirty="0" err="1"/>
              <a:t>firmar</a:t>
            </a:r>
            <a:r>
              <a:rPr lang="en-US" dirty="0"/>
              <a:t> el tutor y los </a:t>
            </a:r>
            <a:r>
              <a:rPr lang="en-US" dirty="0" err="1"/>
              <a:t>participantes</a:t>
            </a:r>
            <a:r>
              <a:rPr lang="en-US" dirty="0"/>
              <a:t> en </a:t>
            </a:r>
            <a:r>
              <a:rPr lang="en-US" dirty="0" err="1"/>
              <a:t>cada</a:t>
            </a:r>
            <a:r>
              <a:rPr lang="en-US" dirty="0"/>
              <a:t> reunion,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constancia</a:t>
            </a:r>
            <a:r>
              <a:rPr lang="en-US" dirty="0"/>
              <a:t>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asistencia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2544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BO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REUNION DE COORDINACION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332" y="1481748"/>
            <a:ext cx="5616624" cy="331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Flecha derecha"/>
          <p:cNvSpPr/>
          <p:nvPr/>
        </p:nvSpPr>
        <p:spPr>
          <a:xfrm rot="20040253" flipH="1">
            <a:off x="7125231" y="728259"/>
            <a:ext cx="1940512" cy="1224136"/>
          </a:xfrm>
          <a:prstGeom prst="rightArrow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1200" b="1" dirty="0"/>
              <a:t>Firmar el inicio del proceso académico </a:t>
            </a:r>
          </a:p>
        </p:txBody>
      </p:sp>
      <p:sp>
        <p:nvSpPr>
          <p:cNvPr id="7" name="6 Flecha derecha"/>
          <p:cNvSpPr/>
          <p:nvPr/>
        </p:nvSpPr>
        <p:spPr>
          <a:xfrm>
            <a:off x="524992" y="3645024"/>
            <a:ext cx="2088232" cy="1008113"/>
          </a:xfrm>
          <a:prstGeom prst="rightArrow">
            <a:avLst>
              <a:gd name="adj1" fmla="val 50000"/>
              <a:gd name="adj2" fmla="val 46431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1200" b="1" dirty="0"/>
              <a:t>El Tutor llena los acuerdos realizados</a:t>
            </a:r>
          </a:p>
        </p:txBody>
      </p:sp>
      <p:sp>
        <p:nvSpPr>
          <p:cNvPr id="11" name="10 Flecha derecha"/>
          <p:cNvSpPr/>
          <p:nvPr/>
        </p:nvSpPr>
        <p:spPr>
          <a:xfrm>
            <a:off x="395536" y="1052736"/>
            <a:ext cx="1535490" cy="1008111"/>
          </a:xfrm>
          <a:prstGeom prst="rightArrow">
            <a:avLst>
              <a:gd name="adj1" fmla="val 50000"/>
              <a:gd name="adj2" fmla="val 46431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1200" b="1" dirty="0"/>
              <a:t>Código de grupo</a:t>
            </a:r>
          </a:p>
        </p:txBody>
      </p:sp>
      <p:sp>
        <p:nvSpPr>
          <p:cNvPr id="8" name="7 Elipse"/>
          <p:cNvSpPr/>
          <p:nvPr/>
        </p:nvSpPr>
        <p:spPr>
          <a:xfrm>
            <a:off x="1952576" y="1340768"/>
            <a:ext cx="1179264" cy="29888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3" name="12 Elipse"/>
          <p:cNvSpPr/>
          <p:nvPr/>
        </p:nvSpPr>
        <p:spPr>
          <a:xfrm>
            <a:off x="6660232" y="1792051"/>
            <a:ext cx="910043" cy="132437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4" name="13 Elipse"/>
          <p:cNvSpPr/>
          <p:nvPr/>
        </p:nvSpPr>
        <p:spPr>
          <a:xfrm>
            <a:off x="2542208" y="3645024"/>
            <a:ext cx="4694088" cy="72008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9" name="8 Abrir llave"/>
          <p:cNvSpPr/>
          <p:nvPr/>
        </p:nvSpPr>
        <p:spPr>
          <a:xfrm rot="16200000">
            <a:off x="4567333" y="2245306"/>
            <a:ext cx="389259" cy="5489335"/>
          </a:xfrm>
          <a:prstGeom prst="leftBrace">
            <a:avLst>
              <a:gd name="adj1" fmla="val 8333"/>
              <a:gd name="adj2" fmla="val 3581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0" name="9 Rectángulo redondeado"/>
          <p:cNvSpPr/>
          <p:nvPr/>
        </p:nvSpPr>
        <p:spPr>
          <a:xfrm>
            <a:off x="2915816" y="5229200"/>
            <a:ext cx="2160240" cy="576064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1200" b="1" dirty="0"/>
              <a:t>Firma de Tutor y participantes</a:t>
            </a:r>
          </a:p>
        </p:txBody>
      </p:sp>
      <p:sp>
        <p:nvSpPr>
          <p:cNvPr id="19" name="18 Flecha derecha"/>
          <p:cNvSpPr/>
          <p:nvPr/>
        </p:nvSpPr>
        <p:spPr>
          <a:xfrm rot="3572856">
            <a:off x="3357406" y="2603424"/>
            <a:ext cx="922285" cy="716836"/>
          </a:xfrm>
          <a:prstGeom prst="rightArrow">
            <a:avLst>
              <a:gd name="adj1" fmla="val 50000"/>
              <a:gd name="adj2" fmla="val 46431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1200" b="1" dirty="0"/>
              <a:t>Fecha</a:t>
            </a:r>
          </a:p>
        </p:txBody>
      </p:sp>
      <p:sp>
        <p:nvSpPr>
          <p:cNvPr id="20" name="19 Flecha derecha"/>
          <p:cNvSpPr/>
          <p:nvPr/>
        </p:nvSpPr>
        <p:spPr>
          <a:xfrm rot="10205900" flipV="1">
            <a:off x="7357248" y="2639775"/>
            <a:ext cx="1700420" cy="1305883"/>
          </a:xfrm>
          <a:prstGeom prst="rightArrow">
            <a:avLst>
              <a:gd name="adj1" fmla="val 50000"/>
              <a:gd name="adj2" fmla="val 46431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1100" b="1" dirty="0"/>
              <a:t>Lugar y hora de inicio y conclusión de la reunión</a:t>
            </a:r>
          </a:p>
        </p:txBody>
      </p:sp>
      <p:sp>
        <p:nvSpPr>
          <p:cNvPr id="21" name="20 Elipse"/>
          <p:cNvSpPr/>
          <p:nvPr/>
        </p:nvSpPr>
        <p:spPr>
          <a:xfrm>
            <a:off x="4821711" y="3284983"/>
            <a:ext cx="2536399" cy="32668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22" name="21 Elipse"/>
          <p:cNvSpPr/>
          <p:nvPr/>
        </p:nvSpPr>
        <p:spPr>
          <a:xfrm>
            <a:off x="3540914" y="3354181"/>
            <a:ext cx="910043" cy="23534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95934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12" y="2136448"/>
            <a:ext cx="6824510" cy="1827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1609328" y="427492"/>
            <a:ext cx="6131024" cy="86895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BO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REUNIONES DE AVANCE</a:t>
            </a:r>
          </a:p>
        </p:txBody>
      </p:sp>
      <p:sp>
        <p:nvSpPr>
          <p:cNvPr id="6" name="5 Flecha derecha"/>
          <p:cNvSpPr/>
          <p:nvPr/>
        </p:nvSpPr>
        <p:spPr>
          <a:xfrm>
            <a:off x="117674" y="2291421"/>
            <a:ext cx="2232248" cy="1368152"/>
          </a:xfrm>
          <a:prstGeom prst="rightArrow">
            <a:avLst>
              <a:gd name="adj1" fmla="val 50000"/>
              <a:gd name="adj2" fmla="val 46431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1400" b="1" dirty="0"/>
              <a:t>El Tutor registra los avances de la fecha y lo pendiente</a:t>
            </a:r>
          </a:p>
        </p:txBody>
      </p:sp>
      <p:sp>
        <p:nvSpPr>
          <p:cNvPr id="7" name="6 Elipse"/>
          <p:cNvSpPr/>
          <p:nvPr/>
        </p:nvSpPr>
        <p:spPr>
          <a:xfrm>
            <a:off x="2411759" y="2564904"/>
            <a:ext cx="4824537" cy="79208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8" name="7 Abrir llave"/>
          <p:cNvSpPr/>
          <p:nvPr/>
        </p:nvSpPr>
        <p:spPr>
          <a:xfrm rot="16200000">
            <a:off x="4125342" y="954385"/>
            <a:ext cx="389259" cy="6408712"/>
          </a:xfrm>
          <a:prstGeom prst="leftBrace">
            <a:avLst>
              <a:gd name="adj1" fmla="val 8333"/>
              <a:gd name="adj2" fmla="val 3581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9" name="8 Rectángulo redondeado"/>
          <p:cNvSpPr/>
          <p:nvPr/>
        </p:nvSpPr>
        <p:spPr>
          <a:xfrm>
            <a:off x="2483768" y="4437112"/>
            <a:ext cx="2592288" cy="792088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1600" b="1" dirty="0"/>
              <a:t>Firma del Tutor y participantes en cada reunión</a:t>
            </a:r>
          </a:p>
        </p:txBody>
      </p:sp>
      <p:sp>
        <p:nvSpPr>
          <p:cNvPr id="10" name="9 Flecha derecha"/>
          <p:cNvSpPr/>
          <p:nvPr/>
        </p:nvSpPr>
        <p:spPr>
          <a:xfrm rot="3572856">
            <a:off x="2377228" y="1274014"/>
            <a:ext cx="1184758" cy="741147"/>
          </a:xfrm>
          <a:prstGeom prst="rightArrow">
            <a:avLst>
              <a:gd name="adj1" fmla="val 50000"/>
              <a:gd name="adj2" fmla="val 46431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1600" b="1" dirty="0"/>
              <a:t>Fecha</a:t>
            </a:r>
          </a:p>
        </p:txBody>
      </p:sp>
      <p:sp>
        <p:nvSpPr>
          <p:cNvPr id="11" name="10 Elipse"/>
          <p:cNvSpPr/>
          <p:nvPr/>
        </p:nvSpPr>
        <p:spPr>
          <a:xfrm>
            <a:off x="4572001" y="2166216"/>
            <a:ext cx="2664296" cy="32668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2" name="11 Elipse"/>
          <p:cNvSpPr/>
          <p:nvPr/>
        </p:nvSpPr>
        <p:spPr>
          <a:xfrm>
            <a:off x="2915816" y="2171137"/>
            <a:ext cx="1080120" cy="32175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14" name="13 Flecha derecha"/>
          <p:cNvSpPr/>
          <p:nvPr/>
        </p:nvSpPr>
        <p:spPr>
          <a:xfrm rot="8922033" flipV="1">
            <a:off x="7080024" y="1171424"/>
            <a:ext cx="1701392" cy="1052130"/>
          </a:xfrm>
          <a:prstGeom prst="rightArrow">
            <a:avLst>
              <a:gd name="adj1" fmla="val 50000"/>
              <a:gd name="adj2" fmla="val 46431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1100" b="1" dirty="0"/>
              <a:t>Lugar y hora de inicio y conclusión de reunión</a:t>
            </a:r>
          </a:p>
        </p:txBody>
      </p:sp>
    </p:spTree>
    <p:extLst>
      <p:ext uri="{BB962C8B-B14F-4D97-AF65-F5344CB8AC3E}">
        <p14:creationId xmlns:p14="http://schemas.microsoft.com/office/powerpoint/2010/main" val="154922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1141</TotalTime>
  <Words>726</Words>
  <Application>Microsoft Office PowerPoint</Application>
  <PresentationFormat>Presentación en pantalla (4:3)</PresentationFormat>
  <Paragraphs>116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Lucida Sans Unicode</vt:lpstr>
      <vt:lpstr>Verdana</vt:lpstr>
      <vt:lpstr>Wingdings</vt:lpstr>
      <vt:lpstr>Wingdings 2</vt:lpstr>
      <vt:lpstr>Wingdings 3</vt:lpstr>
      <vt:lpstr>Concurrencia</vt:lpstr>
      <vt:lpstr>ASIGNACIÓN DE TUTORES</vt:lpstr>
      <vt:lpstr>GUIA DE ELABORACIÓN DE TDI</vt:lpstr>
      <vt:lpstr>CONTENIDO DEL TDI</vt:lpstr>
      <vt:lpstr>CONSIDERRACIONES PARA LA ELABORACION DEL  TDI</vt:lpstr>
      <vt:lpstr>ORDEN DEL TDI</vt:lpstr>
      <vt:lpstr>NORMAS PARA LA ELABORACIÓN DE TDI</vt:lpstr>
      <vt:lpstr>FICHA DE SEGUIMIENTO</vt:lpstr>
      <vt:lpstr>REUNION DE COORDINACION</vt:lpstr>
      <vt:lpstr>REUNIONES DE AVANCE</vt:lpstr>
      <vt:lpstr>EJEMPLO DEL LLENADO </vt:lpstr>
      <vt:lpstr>CONSIDERACIONES A TOMAR</vt:lpstr>
      <vt:lpstr>ENTREGA DE BORRADORES DE TDI PARA TRIBUNALES</vt:lpstr>
      <vt:lpstr>PRESENTACIÓN FINAL</vt:lpstr>
      <vt:lpstr>PARTICIPANTES A  DISTANCIA</vt:lpstr>
      <vt:lpstr>COMPROMISO Y OBLIGACIONES DEL GRUPO</vt:lpstr>
      <vt:lpstr>CARTA DE SOLICITUD PARA ACCESO A INFORMACION DE UNA EMPRESA</vt:lpstr>
      <vt:lpstr>RECOMENDACIONES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ASIGNACIÓN DE TUTORES</dc:title>
  <dc:creator>jhos</dc:creator>
  <cp:lastModifiedBy>USER</cp:lastModifiedBy>
  <cp:revision>75</cp:revision>
  <dcterms:created xsi:type="dcterms:W3CDTF">2015-11-12T03:10:21Z</dcterms:created>
  <dcterms:modified xsi:type="dcterms:W3CDTF">2018-04-25T21:45:11Z</dcterms:modified>
</cp:coreProperties>
</file>